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22"/>
  </p:notesMasterIdLst>
  <p:sldIdLst>
    <p:sldId id="256" r:id="rId6"/>
    <p:sldId id="4680" r:id="rId7"/>
    <p:sldId id="4809" r:id="rId8"/>
    <p:sldId id="4709" r:id="rId9"/>
    <p:sldId id="4675" r:id="rId10"/>
    <p:sldId id="4670" r:id="rId11"/>
    <p:sldId id="4684" r:id="rId12"/>
    <p:sldId id="4681" r:id="rId13"/>
    <p:sldId id="4678" r:id="rId14"/>
    <p:sldId id="4671" r:id="rId15"/>
    <p:sldId id="4679" r:id="rId16"/>
    <p:sldId id="4673" r:id="rId17"/>
    <p:sldId id="4710" r:id="rId18"/>
    <p:sldId id="4683" r:id="rId19"/>
    <p:sldId id="4682" r:id="rId20"/>
    <p:sldId id="4713" r:id="rId21"/>
  </p:sldIdLst>
  <p:sldSz cx="18288000" cy="10287000"/>
  <p:notesSz cx="6858000" cy="9144000"/>
  <p:embeddedFontLs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pitchFamily="34" charset="0"/>
      <p:regular r:id="rId27"/>
      <p:bold r:id="rId28"/>
    </p:embeddedFont>
    <p:embeddedFont>
      <p:font typeface="Open Sans Extra Bold" panose="020B0604020202020204" charset="0"/>
      <p:regular r:id="rId29"/>
    </p:embeddedFont>
    <p:embeddedFont>
      <p:font typeface="Open Sans ExtraBold" panose="020B0906030804020204" pitchFamily="34" charset="0"/>
      <p:bold r:id="rId30"/>
      <p:boldItalic r:id="rId31"/>
    </p:embeddedFont>
    <p:embeddedFont>
      <p:font typeface="Open Sans SemiBold" panose="020B0706030804020204" pitchFamily="34" charset="0"/>
      <p:bold r:id="rId32"/>
      <p:boldItalic r:id="rId33"/>
    </p:embeddedFont>
    <p:embeddedFont>
      <p:font typeface="Open Sans SemiBold" panose="020B0706030804020204" pitchFamily="34" charset="0"/>
      <p:bold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 A." initials="IR-E" lastIdx="3" clrIdx="0">
    <p:extLst>
      <p:ext uri="{19B8F6BF-5375-455C-9EA6-DF929625EA0E}">
        <p15:presenceInfo xmlns:p15="http://schemas.microsoft.com/office/powerpoint/2012/main" userId="Magda A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0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ADCD2-018E-4305-8E30-4E222DE0F6EC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F6091-3FF1-44EE-A0F9-16C80EDA1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788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6091-3FF1-44EE-A0F9-16C80EDA1A5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5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6091-3FF1-44EE-A0F9-16C80EDA1A5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328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5268B60-7B75-E347-ABDB-7ACFE21D4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8334" y="517837"/>
            <a:ext cx="7669667" cy="82728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AA021AF-F436-2048-A3CE-7E5C6618A4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3801" y="720033"/>
            <a:ext cx="8284052" cy="147207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1913C36-4D36-5840-991B-0A1298573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452" y="3128741"/>
            <a:ext cx="10507184" cy="285098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7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798998-0C7C-EA45-A4F2-93E86B5DC5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99734" y="8985833"/>
            <a:ext cx="4895850" cy="3048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C57648-D143-CE4E-B8CA-782A8F9676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2322" y="6150771"/>
            <a:ext cx="8717901" cy="67357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21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Name of Presenter </a:t>
            </a:r>
          </a:p>
          <a:p>
            <a:r>
              <a:rPr lang="en-GB" sz="18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Officer | Interreg Europe Secretariat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BCEAF90-08AF-E94E-84D8-638E4C25EC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41546" y="8714223"/>
            <a:ext cx="9475227" cy="71868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8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 of Event</a:t>
            </a:r>
          </a:p>
          <a:p>
            <a:r>
              <a:rPr lang="en-US" sz="180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C03763D-F865-8D47-93BC-9FD4AAC96B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844" y="6918830"/>
            <a:ext cx="3995738" cy="3608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algn="ctr"/>
            <a:r>
              <a:rPr lang="en-US" sz="1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07 JULY 2021 | 45 Minutes</a:t>
            </a:r>
          </a:p>
        </p:txBody>
      </p:sp>
    </p:spTree>
    <p:extLst>
      <p:ext uri="{BB962C8B-B14F-4D97-AF65-F5344CB8AC3E}">
        <p14:creationId xmlns:p14="http://schemas.microsoft.com/office/powerpoint/2010/main" val="3599966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 nr">
            <a:extLst>
              <a:ext uri="{FF2B5EF4-FFF2-40B4-BE49-F238E27FC236}">
                <a16:creationId xmlns:a16="http://schemas.microsoft.com/office/drawing/2014/main" id="{39562968-8106-F841-9635-7E9E4D159A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" y="2680697"/>
            <a:ext cx="5940000" cy="4320000"/>
          </a:xfrm>
        </p:spPr>
        <p:txBody>
          <a:bodyPr>
            <a:noAutofit/>
          </a:bodyPr>
          <a:lstStyle>
            <a:lvl1pPr marL="0" indent="0" algn="r">
              <a:buNone/>
              <a:defRPr sz="29400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LU"/>
              <a:t>1.</a:t>
            </a:r>
          </a:p>
        </p:txBody>
      </p:sp>
      <p:sp>
        <p:nvSpPr>
          <p:cNvPr id="9" name="PH Title">
            <a:extLst>
              <a:ext uri="{FF2B5EF4-FFF2-40B4-BE49-F238E27FC236}">
                <a16:creationId xmlns:a16="http://schemas.microsoft.com/office/drawing/2014/main" id="{12814867-7861-A94F-A615-7F8655383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4258" y="2806517"/>
            <a:ext cx="10800000" cy="432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2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16769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CCB4-3A24-4D27-AF36-35F02DCD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H nr">
            <a:extLst>
              <a:ext uri="{FF2B5EF4-FFF2-40B4-BE49-F238E27FC236}">
                <a16:creationId xmlns:a16="http://schemas.microsoft.com/office/drawing/2014/main" id="{FA2F03EF-F8BE-43DD-903E-17A8823EB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6" y="2983501"/>
            <a:ext cx="4729169" cy="4221854"/>
          </a:xfrm>
        </p:spPr>
        <p:txBody>
          <a:bodyPr>
            <a:noAutofit/>
          </a:bodyPr>
          <a:lstStyle>
            <a:lvl1pPr marL="0" indent="0" algn="ctr">
              <a:buNone/>
              <a:defRPr sz="35250" b="1">
                <a:solidFill>
                  <a:srgbClr val="9594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?</a:t>
            </a:r>
            <a:endParaRPr lang="en-LU"/>
          </a:p>
        </p:txBody>
      </p:sp>
      <p:sp>
        <p:nvSpPr>
          <p:cNvPr id="4" name="PH Title">
            <a:extLst>
              <a:ext uri="{FF2B5EF4-FFF2-40B4-BE49-F238E27FC236}">
                <a16:creationId xmlns:a16="http://schemas.microsoft.com/office/drawing/2014/main" id="{5C944C32-25DE-451C-90BF-9109CEDEA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8255" y="2983499"/>
            <a:ext cx="12292445" cy="64306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CH" err="1"/>
              <a:t>Chapter</a:t>
            </a:r>
            <a:r>
              <a:rPr lang="fr-CH"/>
              <a:t> </a:t>
            </a:r>
          </a:p>
          <a:p>
            <a:pPr lvl="0"/>
            <a:r>
              <a:rPr lang="en-LU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72892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63E3-5589-7A4D-913F-2C0DB99C2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latin typeface="Open Sans" panose="020B0606030504020204" pitchFamily="34" charset="0"/>
              </a:defRPr>
            </a:lvl1pPr>
            <a:lvl2pPr>
              <a:defRPr baseline="0">
                <a:latin typeface="Open Sans" panose="020B0606030504020204" pitchFamily="34" charset="0"/>
              </a:defRPr>
            </a:lvl2pPr>
            <a:lvl3pPr>
              <a:defRPr baseline="0">
                <a:latin typeface="Open Sans" panose="020B0606030504020204" pitchFamily="34" charset="0"/>
              </a:defRPr>
            </a:lvl3pPr>
            <a:lvl4pPr>
              <a:defRPr baseline="0">
                <a:latin typeface="Open Sans" panose="020B0606030504020204" pitchFamily="34" charset="0"/>
              </a:defRPr>
            </a:lvl4pPr>
            <a:lvl5pPr>
              <a:defRPr baseline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1D523-8FB1-0741-9A90-3EB7DA5E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1288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41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240D-F525-4C4B-9C01-A04F31900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FB876-C58C-724F-AB30-DDB121D8C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844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0A14-D314-0F4D-87E0-28291807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4273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bg>
      <p:bgPr>
        <a:gradFill flip="none" rotWithShape="1">
          <a:gsLst>
            <a:gs pos="33000">
              <a:srgbClr val="8C6887"/>
            </a:gs>
            <a:gs pos="0">
              <a:srgbClr val="D3446F"/>
            </a:gs>
            <a:gs pos="100000">
              <a:srgbClr val="51859B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592000" y="1134000"/>
            <a:ext cx="14832000" cy="1674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92000" y="2872800"/>
            <a:ext cx="14832000" cy="5508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33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33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502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790542-D4A0-4449-9B95-7C3D8BCFA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4ABBD-A6F1-6647-B544-59258C2B0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0A6400B-D0DD-3D48-A048-5617CCCC364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2" y="9980499"/>
            <a:ext cx="18288000" cy="3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i="0" kern="1200" baseline="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91222" y="191768"/>
            <a:ext cx="17905556" cy="9903463"/>
            <a:chOff x="0" y="0"/>
            <a:chExt cx="11076232" cy="6126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21629" tIns="21629" rIns="21629" bIns="21629" rtlCol="0" anchor="ctr"/>
            <a:lstStyle/>
            <a:p>
              <a:pPr algn="ctr">
                <a:lnSpc>
                  <a:spcPts val="56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421342" y="8069477"/>
            <a:ext cx="6837958" cy="1504351"/>
          </a:xfrm>
          <a:custGeom>
            <a:avLst/>
            <a:gdLst/>
            <a:ahLst/>
            <a:cxnLst/>
            <a:rect l="l" t="t" r="r" b="b"/>
            <a:pathLst>
              <a:path w="6837958" h="1504351">
                <a:moveTo>
                  <a:pt x="0" y="0"/>
                </a:moveTo>
                <a:lnTo>
                  <a:pt x="6837958" y="0"/>
                </a:lnTo>
                <a:lnTo>
                  <a:pt x="6837958" y="1504350"/>
                </a:lnTo>
                <a:lnTo>
                  <a:pt x="0" y="150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1510540" y="1543329"/>
            <a:ext cx="10120532" cy="2068092"/>
            <a:chOff x="0" y="0"/>
            <a:chExt cx="1915877" cy="3915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5877" cy="391502"/>
            </a:xfrm>
            <a:custGeom>
              <a:avLst/>
              <a:gdLst/>
              <a:ahLst/>
              <a:cxnLst/>
              <a:rect l="l" t="t" r="r" b="b"/>
              <a:pathLst>
                <a:path w="1915877" h="391502">
                  <a:moveTo>
                    <a:pt x="0" y="0"/>
                  </a:moveTo>
                  <a:lnTo>
                    <a:pt x="1915877" y="0"/>
                  </a:lnTo>
                  <a:lnTo>
                    <a:pt x="1915877" y="391502"/>
                  </a:lnTo>
                  <a:lnTo>
                    <a:pt x="0" y="3915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980068" y="1719820"/>
            <a:ext cx="10700255" cy="170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9"/>
              </a:lnSpc>
            </a:pPr>
            <a:r>
              <a:rPr lang="en-US" sz="11140">
                <a:solidFill>
                  <a:srgbClr val="FFFFFF"/>
                </a:solidFill>
                <a:latin typeface="Open Sans Extra Bold"/>
              </a:rPr>
              <a:t>Europe, let's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10540" y="3921541"/>
            <a:ext cx="9138360" cy="2184275"/>
            <a:chOff x="0" y="0"/>
            <a:chExt cx="1729946" cy="4134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29946" cy="413496"/>
            </a:xfrm>
            <a:custGeom>
              <a:avLst/>
              <a:gdLst/>
              <a:ahLst/>
              <a:cxnLst/>
              <a:rect l="l" t="t" r="r" b="b"/>
              <a:pathLst>
                <a:path w="1729946" h="413496">
                  <a:moveTo>
                    <a:pt x="0" y="0"/>
                  </a:moveTo>
                  <a:lnTo>
                    <a:pt x="1729946" y="0"/>
                  </a:lnTo>
                  <a:lnTo>
                    <a:pt x="1729946" y="413496"/>
                  </a:lnTo>
                  <a:lnTo>
                    <a:pt x="0" y="413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20373" y="3945482"/>
            <a:ext cx="9350535" cy="1902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96"/>
              </a:lnSpc>
            </a:pPr>
            <a:r>
              <a:rPr lang="en-US" sz="11140">
                <a:solidFill>
                  <a:srgbClr val="FFFFFF"/>
                </a:solidFill>
                <a:latin typeface="Open Sans Extra Bold"/>
              </a:rPr>
              <a:t>cooperate!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1359" y="6567475"/>
            <a:ext cx="12801467" cy="81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0"/>
              </a:lnSpc>
            </a:pPr>
            <a:r>
              <a:rPr lang="en-US" sz="4814" dirty="0">
                <a:solidFill>
                  <a:srgbClr val="000000"/>
                </a:solidFill>
                <a:latin typeface="Open Sans"/>
              </a:rPr>
              <a:t>Interregional cooperation forum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1359" y="8327854"/>
            <a:ext cx="2962586" cy="930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0"/>
              </a:lnSpc>
            </a:pPr>
            <a:r>
              <a:rPr lang="en-US" sz="2686">
                <a:solidFill>
                  <a:srgbClr val="000000"/>
                </a:solidFill>
                <a:latin typeface="Open Sans Bold"/>
              </a:rPr>
              <a:t>20-21 March 2024 </a:t>
            </a:r>
          </a:p>
          <a:p>
            <a:pPr>
              <a:lnSpc>
                <a:spcPts val="3760"/>
              </a:lnSpc>
            </a:pPr>
            <a:r>
              <a:rPr lang="en-US" sz="2686">
                <a:solidFill>
                  <a:srgbClr val="000000"/>
                </a:solidFill>
                <a:latin typeface="Open Sans Bold"/>
              </a:rPr>
              <a:t>Antwerp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">
            <a:extLst>
              <a:ext uri="{FF2B5EF4-FFF2-40B4-BE49-F238E27FC236}">
                <a16:creationId xmlns:a16="http://schemas.microsoft.com/office/drawing/2014/main" id="{3D00D353-0872-0BCB-366F-61CC5611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10025914"/>
            <a:ext cx="18288000" cy="261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0D2AD75-F89E-08A9-0063-1B44CE6C5AB4}"/>
              </a:ext>
            </a:extLst>
          </p:cNvPr>
          <p:cNvSpPr txBox="1"/>
          <p:nvPr/>
        </p:nvSpPr>
        <p:spPr>
          <a:xfrm>
            <a:off x="3406691" y="1485900"/>
            <a:ext cx="1147461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180+ </a:t>
            </a:r>
          </a:p>
          <a:p>
            <a:pPr algn="ctr"/>
            <a:r>
              <a:rPr lang="fr-FR" sz="8000" err="1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policy-learning</a:t>
            </a:r>
            <a:r>
              <a:rPr lang="fr-FR" sz="800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 </a:t>
            </a:r>
            <a:r>
              <a:rPr lang="fr-FR" sz="8000" err="1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events</a:t>
            </a:r>
            <a:endParaRPr lang="fr-FR" sz="8000"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C35283-4AFB-C0BB-FCD0-6105C7BA26A8}"/>
              </a:ext>
            </a:extLst>
          </p:cNvPr>
          <p:cNvSpPr/>
          <p:nvPr/>
        </p:nvSpPr>
        <p:spPr>
          <a:xfrm>
            <a:off x="14020800" y="9366986"/>
            <a:ext cx="426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800">
                <a:solidFill>
                  <a:srgbClr val="FFFFFF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#europecooperates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1953BC-1013-FBF4-109F-8A60E78FE356}"/>
              </a:ext>
            </a:extLst>
          </p:cNvPr>
          <p:cNvGrpSpPr/>
          <p:nvPr/>
        </p:nvGrpSpPr>
        <p:grpSpPr>
          <a:xfrm>
            <a:off x="6957014" y="4731437"/>
            <a:ext cx="4373972" cy="4336656"/>
            <a:chOff x="2818713" y="5359836"/>
            <a:chExt cx="1302971" cy="12918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D765C3-1B31-5142-62DB-41DF1895645B}"/>
                </a:ext>
              </a:extLst>
            </p:cNvPr>
            <p:cNvSpPr/>
            <p:nvPr/>
          </p:nvSpPr>
          <p:spPr>
            <a:xfrm>
              <a:off x="2932934" y="5484783"/>
              <a:ext cx="1113180" cy="102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6" name="Graphic 23">
              <a:extLst>
                <a:ext uri="{FF2B5EF4-FFF2-40B4-BE49-F238E27FC236}">
                  <a16:creationId xmlns:a16="http://schemas.microsoft.com/office/drawing/2014/main" id="{04DD1F77-207A-6658-EDFA-C59877C61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044" t="43089" r="49410" b="47631"/>
            <a:stretch/>
          </p:blipFill>
          <p:spPr>
            <a:xfrm>
              <a:off x="2818713" y="5359836"/>
              <a:ext cx="1302971" cy="1291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704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">
            <a:extLst>
              <a:ext uri="{FF2B5EF4-FFF2-40B4-BE49-F238E27FC236}">
                <a16:creationId xmlns:a16="http://schemas.microsoft.com/office/drawing/2014/main" id="{3D00D353-0872-0BCB-366F-61CC5611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10025914"/>
            <a:ext cx="18288000" cy="2610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0A858C-EC32-BEA0-51F3-D798353D58A0}"/>
              </a:ext>
            </a:extLst>
          </p:cNvPr>
          <p:cNvSpPr txBox="1"/>
          <p:nvPr/>
        </p:nvSpPr>
        <p:spPr>
          <a:xfrm>
            <a:off x="1471481" y="1299681"/>
            <a:ext cx="674094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73</a:t>
            </a:r>
          </a:p>
          <a:p>
            <a:pPr algn="ctr"/>
            <a:r>
              <a:rPr lang="fr-FR" sz="8000" dirty="0" err="1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peer</a:t>
            </a:r>
            <a:r>
              <a:rPr lang="fr-FR" sz="80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 </a:t>
            </a:r>
            <a:r>
              <a:rPr lang="fr-FR" sz="8000" dirty="0" err="1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reviews</a:t>
            </a:r>
            <a:endParaRPr lang="fr-FR" sz="8000" dirty="0"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C43E6-FA85-80C7-33A5-174407C60489}"/>
              </a:ext>
            </a:extLst>
          </p:cNvPr>
          <p:cNvSpPr/>
          <p:nvPr/>
        </p:nvSpPr>
        <p:spPr>
          <a:xfrm>
            <a:off x="14020800" y="9366986"/>
            <a:ext cx="426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800">
                <a:solidFill>
                  <a:srgbClr val="FFFFFF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#europecooperates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5A4E0DB1-98AF-42C5-BE4E-6DF5539DEBEB}"/>
              </a:ext>
            </a:extLst>
          </p:cNvPr>
          <p:cNvSpPr txBox="1"/>
          <p:nvPr/>
        </p:nvSpPr>
        <p:spPr>
          <a:xfrm>
            <a:off x="9540646" y="1299681"/>
            <a:ext cx="78005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44</a:t>
            </a:r>
          </a:p>
          <a:p>
            <a:pPr algn="ctr"/>
            <a:r>
              <a:rPr lang="fr-FR" sz="8000" dirty="0" err="1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matchmakings</a:t>
            </a:r>
            <a:endParaRPr lang="fr-FR" sz="8000" dirty="0"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B18D412-F234-4619-909B-DA6548104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83562" y="5050284"/>
            <a:ext cx="3516787" cy="35167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8DDEA60-57F1-40AE-9055-732DCDCF5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82520" y="5050284"/>
            <a:ext cx="3516786" cy="351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30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">
            <a:extLst>
              <a:ext uri="{FF2B5EF4-FFF2-40B4-BE49-F238E27FC236}">
                <a16:creationId xmlns:a16="http://schemas.microsoft.com/office/drawing/2014/main" id="{3D00D353-0872-0BCB-366F-61CC5611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10025914"/>
            <a:ext cx="18288000" cy="2610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5BC1E9-C5E3-D426-05A1-4946A6F7B1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93" t="11771" r="-107" b="1842"/>
          <a:stretch/>
        </p:blipFill>
        <p:spPr>
          <a:xfrm>
            <a:off x="542638" y="5270"/>
            <a:ext cx="17586193" cy="1001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47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01EA31-7EBA-4DDE-A4C5-CABF483458FE}"/>
              </a:ext>
            </a:extLst>
          </p:cNvPr>
          <p:cNvSpPr/>
          <p:nvPr/>
        </p:nvSpPr>
        <p:spPr>
          <a:xfrm>
            <a:off x="567536" y="2620272"/>
            <a:ext cx="16984980" cy="3389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>
              <a:defRPr/>
            </a:pPr>
            <a:r>
              <a:rPr lang="en-US" sz="6000" b="1" dirty="0">
                <a:solidFill>
                  <a:srgbClr val="FFFFFF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 Opening plenary</a:t>
            </a:r>
            <a:r>
              <a:rPr lang="en-US" sz="6000" b="1" dirty="0">
                <a:solidFill>
                  <a:schemeClr val="tx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.</a:t>
            </a:r>
            <a:br>
              <a:rPr lang="en-US" sz="6000" b="1" dirty="0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6000" b="1" dirty="0">
                <a:solidFill>
                  <a:srgbClr val="FFFFFF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 Policy Learning Platform</a:t>
            </a:r>
            <a:r>
              <a:rPr lang="en-US" sz="6000" b="1" dirty="0">
                <a:solidFill>
                  <a:schemeClr val="tx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.</a:t>
            </a:r>
            <a:endParaRPr lang="en-US" sz="6000" b="1" dirty="0">
              <a:solidFill>
                <a:srgbClr val="FFFFFF"/>
              </a:solidFill>
              <a:highlight>
                <a:srgbClr val="0000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371600">
              <a:defRPr/>
            </a:pPr>
            <a:endParaRPr lang="en-US" sz="6000" b="1" dirty="0">
              <a:solidFill>
                <a:schemeClr val="tx1"/>
              </a:solidFill>
              <a:highlight>
                <a:srgbClr val="0000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371600">
              <a:defRPr/>
            </a:pPr>
            <a:r>
              <a:rPr lang="it-IT" sz="39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Elena </a:t>
            </a:r>
            <a:r>
              <a:rPr lang="it-IT" sz="3900" b="1" dirty="0" err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Mengotti</a:t>
            </a:r>
            <a:r>
              <a:rPr lang="it-IT" sz="39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, Friuli Venezia Giulia </a:t>
            </a:r>
            <a:r>
              <a:rPr lang="it-IT" sz="3900" dirty="0" err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Autonomous</a:t>
            </a:r>
            <a:r>
              <a:rPr lang="it-IT" sz="39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it-IT" sz="3900" dirty="0" err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Region</a:t>
            </a:r>
            <a:r>
              <a:rPr lang="it-IT" sz="39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(</a:t>
            </a:r>
            <a:r>
              <a:rPr lang="it-IT" sz="3900" dirty="0" err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Italy</a:t>
            </a:r>
            <a:r>
              <a:rPr lang="it-IT" sz="39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)</a:t>
            </a:r>
          </a:p>
          <a:p>
            <a:pPr defTabSz="1371600">
              <a:defRPr/>
            </a:pPr>
            <a:r>
              <a:rPr lang="en-US" sz="39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Joaquin Crespo Martin</a:t>
            </a:r>
            <a:r>
              <a:rPr lang="en-US" sz="39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, Development Agency of Aragon (Spain)</a:t>
            </a: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D9F645-DF7B-603D-6F74-0D381E81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108771"/>
            <a:ext cx="18342134" cy="62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53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">
            <a:extLst>
              <a:ext uri="{FF2B5EF4-FFF2-40B4-BE49-F238E27FC236}">
                <a16:creationId xmlns:a16="http://schemas.microsoft.com/office/drawing/2014/main" id="{3D00D353-0872-0BCB-366F-61CC5611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10025914"/>
            <a:ext cx="18288000" cy="261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9DFF3-C63E-22AE-943D-314DDE447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67" r="108" b="1121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5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">
            <a:extLst>
              <a:ext uri="{FF2B5EF4-FFF2-40B4-BE49-F238E27FC236}">
                <a16:creationId xmlns:a16="http://schemas.microsoft.com/office/drawing/2014/main" id="{3D00D353-0872-0BCB-366F-61CC5611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10025914"/>
            <a:ext cx="18288000" cy="261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0D2AD75-F89E-08A9-0063-1B44CE6C5AB4}"/>
              </a:ext>
            </a:extLst>
          </p:cNvPr>
          <p:cNvSpPr txBox="1"/>
          <p:nvPr/>
        </p:nvSpPr>
        <p:spPr>
          <a:xfrm>
            <a:off x="4784311" y="1527500"/>
            <a:ext cx="871937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Policy Helpdesk</a:t>
            </a:r>
          </a:p>
          <a:p>
            <a:pPr algn="ctr"/>
            <a:endParaRPr lang="fr-FR" sz="20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ctr"/>
            <a:r>
              <a:rPr lang="fr-FR" sz="8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meet</a:t>
            </a:r>
            <a:r>
              <a:rPr lang="fr-FR" sz="8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fr-FR" sz="8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our</a:t>
            </a:r>
            <a:r>
              <a:rPr lang="fr-FR" sz="8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experts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C35283-4AFB-C0BB-FCD0-6105C7BA26A8}"/>
              </a:ext>
            </a:extLst>
          </p:cNvPr>
          <p:cNvSpPr/>
          <p:nvPr/>
        </p:nvSpPr>
        <p:spPr>
          <a:xfrm>
            <a:off x="14020800" y="9366986"/>
            <a:ext cx="426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800">
                <a:solidFill>
                  <a:srgbClr val="FFFFFF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#europecooperates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D34FDCD-39BC-432B-A650-8D736A2E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8299" y="5143500"/>
            <a:ext cx="3611400" cy="36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85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91224" y="191770"/>
            <a:ext cx="17905556" cy="9903464"/>
            <a:chOff x="0" y="0"/>
            <a:chExt cx="11076232" cy="6126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21629" tIns="21629" rIns="21629" bIns="21629" rtlCol="0" anchor="ctr"/>
            <a:lstStyle/>
            <a:p>
              <a:pPr algn="ctr">
                <a:lnSpc>
                  <a:spcPts val="56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421342" y="8069479"/>
            <a:ext cx="6837959" cy="1504352"/>
          </a:xfrm>
          <a:custGeom>
            <a:avLst/>
            <a:gdLst/>
            <a:ahLst/>
            <a:cxnLst/>
            <a:rect l="l" t="t" r="r" b="b"/>
            <a:pathLst>
              <a:path w="6837958" h="1504351">
                <a:moveTo>
                  <a:pt x="0" y="0"/>
                </a:moveTo>
                <a:lnTo>
                  <a:pt x="6837958" y="0"/>
                </a:lnTo>
                <a:lnTo>
                  <a:pt x="6837958" y="1504350"/>
                </a:lnTo>
                <a:lnTo>
                  <a:pt x="0" y="150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1510541" y="1543329"/>
            <a:ext cx="10120532" cy="2068092"/>
            <a:chOff x="0" y="0"/>
            <a:chExt cx="1915877" cy="3915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5877" cy="391502"/>
            </a:xfrm>
            <a:custGeom>
              <a:avLst/>
              <a:gdLst/>
              <a:ahLst/>
              <a:cxnLst/>
              <a:rect l="l" t="t" r="r" b="b"/>
              <a:pathLst>
                <a:path w="1915877" h="391502">
                  <a:moveTo>
                    <a:pt x="0" y="0"/>
                  </a:moveTo>
                  <a:lnTo>
                    <a:pt x="1915877" y="0"/>
                  </a:lnTo>
                  <a:lnTo>
                    <a:pt x="1915877" y="391502"/>
                  </a:lnTo>
                  <a:lnTo>
                    <a:pt x="0" y="3915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980070" y="1719821"/>
            <a:ext cx="10700255" cy="16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9"/>
              </a:lnSpc>
            </a:pPr>
            <a:r>
              <a:rPr lang="en-US" sz="11100" b="1">
                <a:solidFill>
                  <a:srgbClr val="FFFFFF"/>
                </a:solidFill>
                <a:latin typeface="Open Sans ExtraBold"/>
                <a:ea typeface="Open Sans"/>
                <a:cs typeface="Open Sans"/>
              </a:rPr>
              <a:t>Europe, let's </a:t>
            </a:r>
            <a:endParaRPr lang="en-US" sz="11100" b="1">
              <a:solidFill>
                <a:srgbClr val="FFFFFF"/>
              </a:solidFill>
              <a:latin typeface="Open Sans ExtraBol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10541" y="3921542"/>
            <a:ext cx="9138360" cy="2184275"/>
            <a:chOff x="0" y="0"/>
            <a:chExt cx="1729946" cy="4134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29946" cy="413496"/>
            </a:xfrm>
            <a:custGeom>
              <a:avLst/>
              <a:gdLst/>
              <a:ahLst/>
              <a:cxnLst/>
              <a:rect l="l" t="t" r="r" b="b"/>
              <a:pathLst>
                <a:path w="1729946" h="413496">
                  <a:moveTo>
                    <a:pt x="0" y="0"/>
                  </a:moveTo>
                  <a:lnTo>
                    <a:pt x="1729946" y="0"/>
                  </a:lnTo>
                  <a:lnTo>
                    <a:pt x="1729946" y="413496"/>
                  </a:lnTo>
                  <a:lnTo>
                    <a:pt x="0" y="413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20374" y="3945482"/>
            <a:ext cx="9350535" cy="186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97"/>
              </a:lnSpc>
            </a:pPr>
            <a:r>
              <a:rPr lang="en-US" sz="11100" b="1">
                <a:solidFill>
                  <a:srgbClr val="FFFFFF"/>
                </a:solidFill>
                <a:latin typeface="Open Sans ExtraBold"/>
                <a:ea typeface="Open Sans"/>
                <a:cs typeface="Open Sans"/>
              </a:rPr>
              <a:t>cooperate!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1360" y="6567476"/>
            <a:ext cx="12801467" cy="80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1"/>
              </a:lnSpc>
            </a:pPr>
            <a:r>
              <a:rPr lang="en-US" sz="4814">
                <a:solidFill>
                  <a:srgbClr val="000000"/>
                </a:solidFill>
                <a:latin typeface="Open Sans"/>
              </a:rPr>
              <a:t>Interregional cooperation forum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91222" y="191768"/>
            <a:ext cx="17905556" cy="9903463"/>
            <a:chOff x="0" y="0"/>
            <a:chExt cx="11076232" cy="612620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custGeom>
              <a:avLst/>
              <a:gdLst/>
              <a:ahLst/>
              <a:cxnLst/>
              <a:rect l="l" t="t" r="r" b="b"/>
              <a:pathLst>
                <a:path w="11076232" h="6126202">
                  <a:moveTo>
                    <a:pt x="0" y="0"/>
                  </a:moveTo>
                  <a:lnTo>
                    <a:pt x="11076232" y="0"/>
                  </a:lnTo>
                  <a:lnTo>
                    <a:pt x="11076232" y="6126202"/>
                  </a:lnTo>
                  <a:lnTo>
                    <a:pt x="0" y="6126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076232" cy="6126202"/>
            </a:xfrm>
            <a:prstGeom prst="rect">
              <a:avLst/>
            </a:prstGeom>
          </p:spPr>
          <p:txBody>
            <a:bodyPr lIns="21629" tIns="21629" rIns="21629" bIns="21629" rtlCol="0" anchor="ctr"/>
            <a:lstStyle/>
            <a:p>
              <a:pPr algn="ctr">
                <a:lnSpc>
                  <a:spcPts val="56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421342" y="8069477"/>
            <a:ext cx="6837958" cy="1504351"/>
          </a:xfrm>
          <a:custGeom>
            <a:avLst/>
            <a:gdLst/>
            <a:ahLst/>
            <a:cxnLst/>
            <a:rect l="l" t="t" r="r" b="b"/>
            <a:pathLst>
              <a:path w="6837958" h="1504351">
                <a:moveTo>
                  <a:pt x="0" y="0"/>
                </a:moveTo>
                <a:lnTo>
                  <a:pt x="6837958" y="0"/>
                </a:lnTo>
                <a:lnTo>
                  <a:pt x="6837958" y="1504350"/>
                </a:lnTo>
                <a:lnTo>
                  <a:pt x="0" y="1504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6171580" y="2476500"/>
            <a:ext cx="5944841" cy="1706395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79"/>
              </a:lnSpc>
            </a:pPr>
            <a:r>
              <a:rPr lang="en-US" sz="7200">
                <a:solidFill>
                  <a:schemeClr val="bg1"/>
                </a:solidFill>
                <a:latin typeface="Open Sans Extra Bold"/>
              </a:rPr>
              <a:t> </a:t>
            </a:r>
            <a:r>
              <a:rPr lang="en-US" sz="11140">
                <a:solidFill>
                  <a:schemeClr val="bg1"/>
                </a:solidFill>
                <a:latin typeface="Open Sans Extra Bold"/>
              </a:rPr>
              <a:t>Agenda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D887F3-CBD2-C994-E6DC-2FFE643DD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D21D5C-940C-07C6-EC47-AEC504B78743}"/>
              </a:ext>
            </a:extLst>
          </p:cNvPr>
          <p:cNvSpPr/>
          <p:nvPr/>
        </p:nvSpPr>
        <p:spPr>
          <a:xfrm>
            <a:off x="850900" y="8369300"/>
            <a:ext cx="64897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3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85B7FB-3F69-FED5-388F-3D95F172A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E53008D-8CE0-A84B-C111-DE05501ED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94" y="0"/>
            <a:ext cx="7488860" cy="4987130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95F9C20D-06E3-1EF9-FE7D-050602D1E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53" y="-1"/>
            <a:ext cx="7493747" cy="4990590"/>
          </a:xfrm>
          <a:prstGeom prst="rect">
            <a:avLst/>
          </a:prstGeom>
        </p:spPr>
      </p:pic>
      <p:pic>
        <p:nvPicPr>
          <p:cNvPr id="13" name="Picture 1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CA4014D-9512-CA87-F560-D4F6A8E01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06" y="4987130"/>
            <a:ext cx="7493747" cy="49912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B14787-47CE-B2CF-E14D-B075307C8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6" b="30864"/>
          <a:stretch/>
        </p:blipFill>
        <p:spPr bwMode="auto">
          <a:xfrm>
            <a:off x="-195168" y="0"/>
            <a:ext cx="475297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E29067D-F879-7B88-D452-9BB52C5763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53" y="4988126"/>
            <a:ext cx="7493747" cy="4990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4F7C60-4B90-DB61-253C-3B35278D2A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025" b="16049"/>
          <a:stretch/>
        </p:blipFill>
        <p:spPr>
          <a:xfrm>
            <a:off x="0" y="4631438"/>
            <a:ext cx="4557807" cy="53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03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01EA31-7EBA-4DDE-A4C5-CABF483458FE}"/>
              </a:ext>
            </a:extLst>
          </p:cNvPr>
          <p:cNvSpPr/>
          <p:nvPr/>
        </p:nvSpPr>
        <p:spPr>
          <a:xfrm>
            <a:off x="567536" y="2620272"/>
            <a:ext cx="16984980" cy="3389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>
              <a:defRPr/>
            </a:pPr>
            <a:r>
              <a:rPr lang="en-US" sz="6000" b="1" dirty="0">
                <a:solidFill>
                  <a:srgbClr val="FFFFFF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 Opening plenary</a:t>
            </a:r>
            <a:r>
              <a:rPr lang="en-US" sz="6000" b="1" dirty="0">
                <a:solidFill>
                  <a:schemeClr val="tx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.</a:t>
            </a:r>
            <a:br>
              <a:rPr lang="en-US" sz="6000" b="1" dirty="0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6000" b="1" dirty="0">
                <a:solidFill>
                  <a:srgbClr val="FFFFFF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 Policy Learning Platform</a:t>
            </a:r>
            <a:r>
              <a:rPr lang="en-US" sz="6000" b="1" dirty="0">
                <a:solidFill>
                  <a:schemeClr val="tx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.</a:t>
            </a:r>
            <a:endParaRPr lang="en-US" sz="6000" b="1" dirty="0">
              <a:solidFill>
                <a:srgbClr val="FFFFFF"/>
              </a:solidFill>
              <a:highlight>
                <a:srgbClr val="0000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371600">
              <a:defRPr/>
            </a:pPr>
            <a:endParaRPr lang="en-US" sz="6000" b="1" dirty="0">
              <a:solidFill>
                <a:schemeClr val="tx1"/>
              </a:solidFill>
              <a:highlight>
                <a:srgbClr val="0000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371600">
              <a:defRPr/>
            </a:pPr>
            <a:r>
              <a:rPr lang="en-US" sz="39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Elena Ferrario</a:t>
            </a:r>
            <a:r>
              <a:rPr lang="en-US" sz="39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, Interreg Europe Policy Learning Platform</a:t>
            </a:r>
          </a:p>
          <a:p>
            <a:pPr defTabSz="1371600">
              <a:defRPr/>
            </a:pPr>
            <a:r>
              <a:rPr lang="en-US" sz="39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Thorsten Kohlisch</a:t>
            </a:r>
            <a:r>
              <a:rPr lang="en-US" sz="39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, Interreg Europe Policy Learning Platform</a:t>
            </a:r>
          </a:p>
          <a:p>
            <a:pPr defTabSz="1371600">
              <a:defRPr/>
            </a:pPr>
            <a:r>
              <a:rPr lang="en-US" sz="39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Antoine </a:t>
            </a:r>
            <a:r>
              <a:rPr lang="en-US" sz="3900" b="1" dirty="0" err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Duquennoy</a:t>
            </a:r>
            <a:r>
              <a:rPr lang="en-US" sz="39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, Interreg Europe Policy Learning Platform</a:t>
            </a: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D9F645-DF7B-603D-6F74-0D381E81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108771"/>
            <a:ext cx="18342134" cy="62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6A859F-F63C-12C0-A301-A7282FD18008}"/>
              </a:ext>
            </a:extLst>
          </p:cNvPr>
          <p:cNvSpPr/>
          <p:nvPr/>
        </p:nvSpPr>
        <p:spPr>
          <a:xfrm>
            <a:off x="9631663" y="4101884"/>
            <a:ext cx="1696085" cy="1535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AD213E-3C10-07B8-E093-95AAA1BC97F8}"/>
              </a:ext>
            </a:extLst>
          </p:cNvPr>
          <p:cNvSpPr/>
          <p:nvPr/>
        </p:nvSpPr>
        <p:spPr>
          <a:xfrm>
            <a:off x="9787468" y="6691753"/>
            <a:ext cx="1430096" cy="1535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BCE46C-7BF1-CF03-9784-E5D5E73954B5}"/>
              </a:ext>
            </a:extLst>
          </p:cNvPr>
          <p:cNvSpPr/>
          <p:nvPr/>
        </p:nvSpPr>
        <p:spPr>
          <a:xfrm>
            <a:off x="662329" y="3930210"/>
            <a:ext cx="1954457" cy="1707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45B891-B9A2-4E28-8339-BA361392B160}"/>
              </a:ext>
            </a:extLst>
          </p:cNvPr>
          <p:cNvSpPr txBox="1"/>
          <p:nvPr/>
        </p:nvSpPr>
        <p:spPr>
          <a:xfrm>
            <a:off x="1600200" y="5566637"/>
            <a:ext cx="2895601" cy="1061829"/>
          </a:xfrm>
          <a:prstGeom prst="rect">
            <a:avLst/>
          </a:prstGeom>
          <a:solidFill>
            <a:schemeClr val="tx1"/>
          </a:solidFill>
        </p:spPr>
        <p:txBody>
          <a:bodyPr wrap="square" lIns="137160" tIns="68580" rIns="137160" bIns="68580" anchor="t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People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1152BF-5E15-411B-BAA1-04CF5DA1932E}"/>
              </a:ext>
            </a:extLst>
          </p:cNvPr>
          <p:cNvSpPr txBox="1"/>
          <p:nvPr/>
        </p:nvSpPr>
        <p:spPr>
          <a:xfrm>
            <a:off x="12518542" y="7831604"/>
            <a:ext cx="5462150" cy="969496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r>
              <a:rPr lang="en-US" sz="3600">
                <a:latin typeface="Open Sans"/>
                <a:ea typeface="Open Sans"/>
                <a:cs typeface="Open Sans"/>
              </a:rPr>
              <a:t>Get</a:t>
            </a:r>
            <a:r>
              <a:rPr lang="en-US" sz="3600" b="1">
                <a:latin typeface="Open Sans"/>
                <a:ea typeface="Open Sans"/>
                <a:cs typeface="Open Sans"/>
              </a:rPr>
              <a:t> </a:t>
            </a:r>
            <a:r>
              <a:rPr lang="en-US" sz="3600">
                <a:latin typeface="Open Sans"/>
                <a:ea typeface="Open Sans"/>
                <a:cs typeface="Open Sans"/>
              </a:rPr>
              <a:t>policy advice</a:t>
            </a:r>
          </a:p>
          <a:p>
            <a:pPr algn="l"/>
            <a:endPara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BE7C52-DC1D-4729-AA99-AD6B8FF1F8BF}"/>
              </a:ext>
            </a:extLst>
          </p:cNvPr>
          <p:cNvSpPr txBox="1"/>
          <p:nvPr/>
        </p:nvSpPr>
        <p:spPr>
          <a:xfrm>
            <a:off x="12518542" y="4707430"/>
            <a:ext cx="5324375" cy="692497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r>
              <a:rPr lang="en-US" sz="3600">
                <a:latin typeface="Open Sans"/>
                <a:ea typeface="Open Sans"/>
                <a:cs typeface="Open Sans"/>
              </a:rPr>
              <a:t>Find</a:t>
            </a:r>
            <a:r>
              <a:rPr lang="en-US" sz="3600" b="1">
                <a:latin typeface="Open Sans"/>
                <a:ea typeface="Open Sans"/>
                <a:cs typeface="Open Sans"/>
              </a:rPr>
              <a:t> </a:t>
            </a:r>
            <a:r>
              <a:rPr lang="en-US" sz="3600">
                <a:latin typeface="Open Sans"/>
                <a:ea typeface="Open Sans"/>
                <a:cs typeface="Open Sans"/>
              </a:rPr>
              <a:t>policy solutions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BB118FE2-599C-4694-867D-A5898E2F6804}"/>
              </a:ext>
            </a:extLst>
          </p:cNvPr>
          <p:cNvSpPr txBox="1">
            <a:spLocks/>
          </p:cNvSpPr>
          <p:nvPr/>
        </p:nvSpPr>
        <p:spPr>
          <a:xfrm>
            <a:off x="1472246" y="1005072"/>
            <a:ext cx="7002117" cy="28051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 sz="6600"/>
              <a:t>Policy </a:t>
            </a:r>
            <a:br>
              <a:rPr lang="en-US" sz="6600"/>
            </a:br>
            <a:r>
              <a:rPr lang="en-US" sz="6600"/>
              <a:t>Learning Platform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383F41-8B73-4C0E-B1FD-E09EE3D9711A}"/>
              </a:ext>
            </a:extLst>
          </p:cNvPr>
          <p:cNvSpPr/>
          <p:nvPr/>
        </p:nvSpPr>
        <p:spPr>
          <a:xfrm>
            <a:off x="6295883" y="3810184"/>
            <a:ext cx="5486400" cy="52285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877D1-16C2-9B45-768C-4B0D8ECBB02D}"/>
              </a:ext>
            </a:extLst>
          </p:cNvPr>
          <p:cNvSpPr/>
          <p:nvPr/>
        </p:nvSpPr>
        <p:spPr>
          <a:xfrm>
            <a:off x="10226378" y="6964148"/>
            <a:ext cx="1669770" cy="1531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BF34902-552E-4AB4-8212-EFA32B0BB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7061" y="6960406"/>
            <a:ext cx="1696085" cy="15784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089E92-515D-5F90-8619-D0EF739F69B2}"/>
              </a:ext>
            </a:extLst>
          </p:cNvPr>
          <p:cNvSpPr/>
          <p:nvPr/>
        </p:nvSpPr>
        <p:spPr>
          <a:xfrm>
            <a:off x="10222697" y="4527152"/>
            <a:ext cx="1669770" cy="1531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531C4A0-0B22-4514-B7CA-E8BC38CA2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6383" y="4507391"/>
            <a:ext cx="1696085" cy="15784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06CF3B-ABBD-0D7D-8604-1FDE4CC0576B}"/>
              </a:ext>
            </a:extLst>
          </p:cNvPr>
          <p:cNvGrpSpPr/>
          <p:nvPr/>
        </p:nvGrpSpPr>
        <p:grpSpPr>
          <a:xfrm>
            <a:off x="5455828" y="5372891"/>
            <a:ext cx="1954457" cy="1937783"/>
            <a:chOff x="2818713" y="5359836"/>
            <a:chExt cx="1302971" cy="12918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22D36B3-4D3F-E026-DF10-F04ABDB0A052}"/>
                </a:ext>
              </a:extLst>
            </p:cNvPr>
            <p:cNvSpPr/>
            <p:nvPr/>
          </p:nvSpPr>
          <p:spPr>
            <a:xfrm>
              <a:off x="2932934" y="5484783"/>
              <a:ext cx="1113180" cy="102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D31BD4D-8312-48E3-B0CA-CBAA5542F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8044" t="43089" r="49410" b="47631"/>
            <a:stretch/>
          </p:blipFill>
          <p:spPr>
            <a:xfrm>
              <a:off x="2818713" y="5359836"/>
              <a:ext cx="1302971" cy="1291855"/>
            </a:xfrm>
            <a:prstGeom prst="rect">
              <a:avLst/>
            </a:prstGeom>
          </p:spPr>
        </p:pic>
      </p:grpSp>
      <p:pic>
        <p:nvPicPr>
          <p:cNvPr id="4" name="Graphic 1">
            <a:extLst>
              <a:ext uri="{FF2B5EF4-FFF2-40B4-BE49-F238E27FC236}">
                <a16:creationId xmlns:a16="http://schemas.microsoft.com/office/drawing/2014/main" id="{16C7D540-78C8-A346-9160-53E114641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0" y="10025914"/>
            <a:ext cx="18288000" cy="261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73E354-C9E9-5FC2-ED5D-0EA664CDD838}"/>
              </a:ext>
            </a:extLst>
          </p:cNvPr>
          <p:cNvSpPr txBox="1"/>
          <p:nvPr/>
        </p:nvSpPr>
        <p:spPr>
          <a:xfrm>
            <a:off x="1600200" y="6647817"/>
            <a:ext cx="28382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Open Sans"/>
                <a:ea typeface="Open Sans"/>
                <a:cs typeface="Open Sans"/>
              </a:rPr>
              <a:t>Meet our </a:t>
            </a:r>
          </a:p>
          <a:p>
            <a:r>
              <a:rPr lang="en-US" sz="3600">
                <a:latin typeface="Open Sans"/>
                <a:ea typeface="Open Sans"/>
                <a:cs typeface="Open Sans"/>
              </a:rPr>
              <a:t>community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CFF0ACF8-27A2-2839-1389-667EE6CA66AD}"/>
              </a:ext>
            </a:extLst>
          </p:cNvPr>
          <p:cNvSpPr txBox="1"/>
          <p:nvPr/>
        </p:nvSpPr>
        <p:spPr>
          <a:xfrm>
            <a:off x="12518542" y="3556153"/>
            <a:ext cx="4474058" cy="1061829"/>
          </a:xfrm>
          <a:prstGeom prst="rect">
            <a:avLst/>
          </a:prstGeom>
          <a:solidFill>
            <a:schemeClr val="tx1"/>
          </a:solidFill>
        </p:spPr>
        <p:txBody>
          <a:bodyPr wrap="square" lIns="137160" tIns="68580" rIns="137160" bIns="68580" anchor="t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Knowledge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F26FCCB6-35F5-5E9A-102C-5D145768045D}"/>
              </a:ext>
            </a:extLst>
          </p:cNvPr>
          <p:cNvSpPr txBox="1"/>
          <p:nvPr/>
        </p:nvSpPr>
        <p:spPr>
          <a:xfrm>
            <a:off x="12518542" y="6743700"/>
            <a:ext cx="3847562" cy="1061829"/>
          </a:xfrm>
          <a:prstGeom prst="rect">
            <a:avLst/>
          </a:prstGeom>
          <a:solidFill>
            <a:schemeClr val="tx1"/>
          </a:solidFill>
        </p:spPr>
        <p:txBody>
          <a:bodyPr wrap="square" lIns="137160" tIns="68580" rIns="137160" bIns="68580" anchor="t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Expertise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66688D-706F-5063-F796-436D810B6528}"/>
              </a:ext>
            </a:extLst>
          </p:cNvPr>
          <p:cNvSpPr/>
          <p:nvPr/>
        </p:nvSpPr>
        <p:spPr>
          <a:xfrm>
            <a:off x="14020800" y="9366986"/>
            <a:ext cx="426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800">
                <a:solidFill>
                  <a:srgbClr val="FFFFFF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#europecooperates</a:t>
            </a:r>
          </a:p>
        </p:txBody>
      </p:sp>
    </p:spTree>
    <p:extLst>
      <p:ext uri="{BB962C8B-B14F-4D97-AF65-F5344CB8AC3E}">
        <p14:creationId xmlns:p14="http://schemas.microsoft.com/office/powerpoint/2010/main" val="2031754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">
            <a:extLst>
              <a:ext uri="{FF2B5EF4-FFF2-40B4-BE49-F238E27FC236}">
                <a16:creationId xmlns:a16="http://schemas.microsoft.com/office/drawing/2014/main" id="{3D00D353-0872-0BCB-366F-61CC56119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0" y="10025914"/>
            <a:ext cx="18288000" cy="26108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7BCCA98-9EC9-BEAF-2EA5-6FCAE3157F4B}"/>
              </a:ext>
            </a:extLst>
          </p:cNvPr>
          <p:cNvSpPr txBox="1"/>
          <p:nvPr/>
        </p:nvSpPr>
        <p:spPr>
          <a:xfrm>
            <a:off x="3050333" y="462814"/>
            <a:ext cx="124251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72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Policy Learning Platform </a:t>
            </a:r>
          </a:p>
          <a:p>
            <a:pPr algn="ctr"/>
            <a:r>
              <a:rPr lang="fr-FR" sz="7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</a:t>
            </a:r>
            <a:r>
              <a:rPr lang="fr-FR" sz="72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treasure</a:t>
            </a:r>
            <a:r>
              <a:rPr lang="fr-FR" sz="7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of </a:t>
            </a:r>
            <a:r>
              <a:rPr lang="fr-FR" sz="72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resources</a:t>
            </a:r>
            <a:endParaRPr lang="fr-FR" sz="72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344C67-7854-E3C5-61BA-7136D3E29D5D}"/>
              </a:ext>
            </a:extLst>
          </p:cNvPr>
          <p:cNvSpPr/>
          <p:nvPr/>
        </p:nvSpPr>
        <p:spPr>
          <a:xfrm>
            <a:off x="14020800" y="9366986"/>
            <a:ext cx="426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800">
                <a:solidFill>
                  <a:srgbClr val="FFFFFF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#europecooperates</a:t>
            </a:r>
          </a:p>
        </p:txBody>
      </p:sp>
      <p:pic>
        <p:nvPicPr>
          <p:cNvPr id="4" name="Picture 3" descr="A group of people on a stage&#10;&#10;Description automatically generated">
            <a:extLst>
              <a:ext uri="{FF2B5EF4-FFF2-40B4-BE49-F238E27FC236}">
                <a16:creationId xmlns:a16="http://schemas.microsoft.com/office/drawing/2014/main" id="{B1BEB5C6-A68D-CDF0-6A16-991A15B6DC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8" b="5691"/>
          <a:stretch/>
        </p:blipFill>
        <p:spPr>
          <a:xfrm>
            <a:off x="0" y="-117987"/>
            <a:ext cx="18287999" cy="1040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8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">
            <a:extLst>
              <a:ext uri="{FF2B5EF4-FFF2-40B4-BE49-F238E27FC236}">
                <a16:creationId xmlns:a16="http://schemas.microsoft.com/office/drawing/2014/main" id="{3D00D353-0872-0BCB-366F-61CC56119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0" y="10025914"/>
            <a:ext cx="18288000" cy="261086"/>
          </a:xfrm>
          <a:prstGeom prst="rect">
            <a:avLst/>
          </a:prstGeom>
        </p:spPr>
      </p:pic>
      <p:pic>
        <p:nvPicPr>
          <p:cNvPr id="13" name="Graphic 22">
            <a:extLst>
              <a:ext uri="{FF2B5EF4-FFF2-40B4-BE49-F238E27FC236}">
                <a16:creationId xmlns:a16="http://schemas.microsoft.com/office/drawing/2014/main" id="{EF713D5C-E082-6946-BD4F-CE3C0F9C5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7989" y="5143500"/>
            <a:ext cx="3672017" cy="341730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7BCCA98-9EC9-BEAF-2EA5-6FCAE3157F4B}"/>
              </a:ext>
            </a:extLst>
          </p:cNvPr>
          <p:cNvSpPr txBox="1"/>
          <p:nvPr/>
        </p:nvSpPr>
        <p:spPr>
          <a:xfrm>
            <a:off x="5203655" y="1726197"/>
            <a:ext cx="7880684" cy="255454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FR" sz="8000" dirty="0">
                <a:latin typeface="Open Sans ExtraBold"/>
                <a:ea typeface="Open Sans ExtraBold"/>
                <a:cs typeface="Open Sans ExtraBold"/>
              </a:rPr>
              <a:t>3,200+ </a:t>
            </a:r>
            <a:endParaRPr lang="fr-FR" sz="80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ctr"/>
            <a:r>
              <a:rPr lang="fr-FR" sz="80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good practices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344C67-7854-E3C5-61BA-7136D3E29D5D}"/>
              </a:ext>
            </a:extLst>
          </p:cNvPr>
          <p:cNvSpPr/>
          <p:nvPr/>
        </p:nvSpPr>
        <p:spPr>
          <a:xfrm>
            <a:off x="14020800" y="9366986"/>
            <a:ext cx="426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800">
                <a:solidFill>
                  <a:srgbClr val="FFFFFF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#europecooperates</a:t>
            </a:r>
          </a:p>
        </p:txBody>
      </p:sp>
    </p:spTree>
    <p:extLst>
      <p:ext uri="{BB962C8B-B14F-4D97-AF65-F5344CB8AC3E}">
        <p14:creationId xmlns:p14="http://schemas.microsoft.com/office/powerpoint/2010/main" val="68278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">
            <a:extLst>
              <a:ext uri="{FF2B5EF4-FFF2-40B4-BE49-F238E27FC236}">
                <a16:creationId xmlns:a16="http://schemas.microsoft.com/office/drawing/2014/main" id="{3D00D353-0872-0BCB-366F-61CC5611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10025914"/>
            <a:ext cx="18288000" cy="261086"/>
          </a:xfrm>
          <a:prstGeom prst="rect">
            <a:avLst/>
          </a:prstGeom>
        </p:spPr>
      </p:pic>
      <p:pic>
        <p:nvPicPr>
          <p:cNvPr id="13" name="Graphic 22">
            <a:extLst>
              <a:ext uri="{FF2B5EF4-FFF2-40B4-BE49-F238E27FC236}">
                <a16:creationId xmlns:a16="http://schemas.microsoft.com/office/drawing/2014/main" id="{EF713D5C-E082-6946-BD4F-CE3C0F9C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7990" y="5143500"/>
            <a:ext cx="3672017" cy="34173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344C67-7854-E3C5-61BA-7136D3E29D5D}"/>
              </a:ext>
            </a:extLst>
          </p:cNvPr>
          <p:cNvSpPr/>
          <p:nvPr/>
        </p:nvSpPr>
        <p:spPr>
          <a:xfrm>
            <a:off x="14020800" y="9366986"/>
            <a:ext cx="426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800">
                <a:solidFill>
                  <a:srgbClr val="FFFFFF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#europecooperates</a:t>
            </a:r>
          </a:p>
        </p:txBody>
      </p:sp>
      <p:sp>
        <p:nvSpPr>
          <p:cNvPr id="6" name="ZoneTexte 14">
            <a:extLst>
              <a:ext uri="{FF2B5EF4-FFF2-40B4-BE49-F238E27FC236}">
                <a16:creationId xmlns:a16="http://schemas.microsoft.com/office/drawing/2014/main" id="{06A4C8CE-44E6-41CE-8654-4366AABC6BB5}"/>
              </a:ext>
            </a:extLst>
          </p:cNvPr>
          <p:cNvSpPr txBox="1"/>
          <p:nvPr/>
        </p:nvSpPr>
        <p:spPr>
          <a:xfrm>
            <a:off x="5889742" y="1726197"/>
            <a:ext cx="65085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500+ </a:t>
            </a:r>
          </a:p>
          <a:p>
            <a:pPr algn="ctr"/>
            <a:r>
              <a:rPr lang="fr-FR" sz="80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3012189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">
            <a:extLst>
              <a:ext uri="{FF2B5EF4-FFF2-40B4-BE49-F238E27FC236}">
                <a16:creationId xmlns:a16="http://schemas.microsoft.com/office/drawing/2014/main" id="{3D00D353-0872-0BCB-366F-61CC5611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10025914"/>
            <a:ext cx="18288000" cy="261086"/>
          </a:xfrm>
          <a:prstGeom prst="rect">
            <a:avLst/>
          </a:prstGeom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99267F42-4FAB-0E29-9C55-D9CD4156C320}"/>
              </a:ext>
            </a:extLst>
          </p:cNvPr>
          <p:cNvGrpSpPr/>
          <p:nvPr/>
        </p:nvGrpSpPr>
        <p:grpSpPr>
          <a:xfrm>
            <a:off x="6957014" y="4731437"/>
            <a:ext cx="4373972" cy="4336656"/>
            <a:chOff x="2818713" y="5359836"/>
            <a:chExt cx="1302971" cy="12918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CEFA07-0203-89A9-0CBD-52902378CE2A}"/>
                </a:ext>
              </a:extLst>
            </p:cNvPr>
            <p:cNvSpPr/>
            <p:nvPr/>
          </p:nvSpPr>
          <p:spPr>
            <a:xfrm>
              <a:off x="2932934" y="5484783"/>
              <a:ext cx="1113180" cy="102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Graphic 23">
              <a:extLst>
                <a:ext uri="{FF2B5EF4-FFF2-40B4-BE49-F238E27FC236}">
                  <a16:creationId xmlns:a16="http://schemas.microsoft.com/office/drawing/2014/main" id="{0251283F-103B-8449-C99A-F2D37EADB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044" t="43089" r="49410" b="47631"/>
            <a:stretch/>
          </p:blipFill>
          <p:spPr>
            <a:xfrm>
              <a:off x="2818713" y="5359836"/>
              <a:ext cx="1302971" cy="1291855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D1C05C8-D830-79A0-EDD8-7B1F151EDF94}"/>
              </a:ext>
            </a:extLst>
          </p:cNvPr>
          <p:cNvSpPr txBox="1"/>
          <p:nvPr/>
        </p:nvSpPr>
        <p:spPr>
          <a:xfrm>
            <a:off x="1706548" y="1708306"/>
            <a:ext cx="6856365" cy="255454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FR" sz="8000" dirty="0">
                <a:latin typeface="Open Sans ExtraBold"/>
                <a:ea typeface="Open Sans ExtraBold"/>
                <a:cs typeface="Open Sans ExtraBold"/>
              </a:rPr>
              <a:t>13,000+ </a:t>
            </a:r>
            <a:endParaRPr lang="fr-FR" sz="80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ctr"/>
            <a:r>
              <a:rPr lang="fr-FR" sz="8000" dirty="0" err="1">
                <a:latin typeface="Open Sans Bold"/>
                <a:ea typeface="Open Sans Bold"/>
                <a:cs typeface="Open Sans Bold"/>
              </a:rPr>
              <a:t>practitioners</a:t>
            </a:r>
            <a:endParaRPr lang="fr-FR" sz="8000" dirty="0"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7E6446-07D8-CA55-655B-F64CCD7ADF33}"/>
              </a:ext>
            </a:extLst>
          </p:cNvPr>
          <p:cNvSpPr/>
          <p:nvPr/>
        </p:nvSpPr>
        <p:spPr>
          <a:xfrm>
            <a:off x="14020800" y="9366986"/>
            <a:ext cx="426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800">
                <a:solidFill>
                  <a:srgbClr val="FFFFFF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#europecooperates</a:t>
            </a: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id="{23CD5C99-15BC-49CF-A02C-370093C8F77D}"/>
              </a:ext>
            </a:extLst>
          </p:cNvPr>
          <p:cNvSpPr txBox="1"/>
          <p:nvPr/>
        </p:nvSpPr>
        <p:spPr>
          <a:xfrm>
            <a:off x="9421289" y="1708306"/>
            <a:ext cx="7181774" cy="255454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FR" sz="8000" dirty="0">
                <a:latin typeface="Open Sans ExtraBold"/>
                <a:ea typeface="Open Sans ExtraBold"/>
                <a:cs typeface="Open Sans ExtraBold"/>
              </a:rPr>
              <a:t>10,000+ </a:t>
            </a:r>
            <a:endParaRPr lang="fr-FR" sz="80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algn="ctr"/>
            <a:r>
              <a:rPr lang="fr-FR" sz="8000" dirty="0">
                <a:latin typeface="Open Sans Bold"/>
                <a:ea typeface="Open Sans Bold"/>
                <a:cs typeface="Open Sans Bold"/>
              </a:rPr>
              <a:t>organisations</a:t>
            </a:r>
          </a:p>
        </p:txBody>
      </p:sp>
    </p:spTree>
    <p:extLst>
      <p:ext uri="{BB962C8B-B14F-4D97-AF65-F5344CB8AC3E}">
        <p14:creationId xmlns:p14="http://schemas.microsoft.com/office/powerpoint/2010/main" val="162034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5948A"/>
      </a:lt2>
      <a:accent1>
        <a:srgbClr val="01A884"/>
      </a:accent1>
      <a:accent2>
        <a:srgbClr val="95C11E"/>
      </a:accent2>
      <a:accent3>
        <a:srgbClr val="F39200"/>
      </a:accent3>
      <a:accent4>
        <a:srgbClr val="E21D44"/>
      </a:accent4>
      <a:accent5>
        <a:srgbClr val="009FE3"/>
      </a:accent5>
      <a:accent6>
        <a:srgbClr val="154193"/>
      </a:accent6>
      <a:hlink>
        <a:srgbClr val="FEFFFE"/>
      </a:hlink>
      <a:folHlink>
        <a:srgbClr val="D9D7C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>
            <a:solidFill>
              <a:srgbClr val="95948B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F686C102-76A2-EC43-B51C-3B5532159C73}" vid="{FE46D899-EEC1-8E47-A2F7-B1BF46302C4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680805-e956-4cde-b5e2-b05f91aa9d1d">
      <UserInfo>
        <DisplayName>Irma ASTRAUSKAITE</DisplayName>
        <AccountId>21</AccountId>
        <AccountType/>
      </UserInfo>
      <UserInfo>
        <DisplayName>Magdalini ANAGNOSTOU</DisplayName>
        <AccountId>23</AccountId>
        <AccountType/>
      </UserInfo>
      <UserInfo>
        <DisplayName>Petra POLASKOVA</DisplayName>
        <AccountId>27</AccountId>
        <AccountType/>
      </UserInfo>
    </SharedWithUsers>
    <lcf76f155ced4ddcb4097134ff3c332f xmlns="ae1c26e0-bdd1-4ce2-bc5c-b06756f3bce7">
      <Terms xmlns="http://schemas.microsoft.com/office/infopath/2007/PartnerControls"/>
    </lcf76f155ced4ddcb4097134ff3c332f>
    <TaxCatchAll xmlns="75680805-e956-4cde-b5e2-b05f91aa9d1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1D2DF3EBC7804E8A2B82BBCDA4442D" ma:contentTypeVersion="18" ma:contentTypeDescription="Create a new document." ma:contentTypeScope="" ma:versionID="1f22306ede796dfd15e594937e23e26b">
  <xsd:schema xmlns:xsd="http://www.w3.org/2001/XMLSchema" xmlns:xs="http://www.w3.org/2001/XMLSchema" xmlns:p="http://schemas.microsoft.com/office/2006/metadata/properties" xmlns:ns2="ae1c26e0-bdd1-4ce2-bc5c-b06756f3bce7" xmlns:ns3="75680805-e956-4cde-b5e2-b05f91aa9d1d" targetNamespace="http://schemas.microsoft.com/office/2006/metadata/properties" ma:root="true" ma:fieldsID="b2449a35b091963853590577d6091bfe" ns2:_="" ns3:_="">
    <xsd:import namespace="ae1c26e0-bdd1-4ce2-bc5c-b06756f3bce7"/>
    <xsd:import namespace="75680805-e956-4cde-b5e2-b05f91aa9d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c26e0-bdd1-4ce2-bc5c-b06756f3bc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d59d95-237c-434b-8cac-eab795e7eb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80805-e956-4cde-b5e2-b05f91aa9d1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f4ece0-f1e1-4b02-af4b-fb89e0005709}" ma:internalName="TaxCatchAll" ma:showField="CatchAllData" ma:web="75680805-e956-4cde-b5e2-b05f91aa9d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AEA442-AEC0-4794-AEB9-B17B5645DE65}">
  <ds:schemaRefs>
    <ds:schemaRef ds:uri="http://schemas.openxmlformats.org/package/2006/metadata/core-properties"/>
    <ds:schemaRef ds:uri="http://schemas.microsoft.com/office/infopath/2007/PartnerControls"/>
    <ds:schemaRef ds:uri="ae1c26e0-bdd1-4ce2-bc5c-b06756f3bce7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75680805-e956-4cde-b5e2-b05f91aa9d1d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AA86126-3D3B-4693-98F3-69E5C12733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B39BF5-594C-4BE7-8DC7-DBDF61D23B15}">
  <ds:schemaRefs>
    <ds:schemaRef ds:uri="75680805-e956-4cde-b5e2-b05f91aa9d1d"/>
    <ds:schemaRef ds:uri="ae1c26e0-bdd1-4ce2-bc5c-b06756f3bc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Microsoft Office PowerPoint</Application>
  <PresentationFormat>Custom</PresentationFormat>
  <Paragraphs>56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Open Sans Extra Bold</vt:lpstr>
      <vt:lpstr>Open Sans</vt:lpstr>
      <vt:lpstr>Open Sans SemiBold</vt:lpstr>
      <vt:lpstr>Open Sans SemiBold</vt:lpstr>
      <vt:lpstr>Calibri</vt:lpstr>
      <vt:lpstr>Open Sans Bold</vt:lpstr>
      <vt:lpstr>FlandersArtSans-Bold</vt:lpstr>
      <vt:lpstr>Arial</vt:lpstr>
      <vt:lpstr>FlandersArtSans-Regular</vt:lpstr>
      <vt:lpstr>Open Sans ExtraBold</vt:lpstr>
      <vt:lpstr>Office Theme</vt:lpstr>
      <vt:lpstr>1_Office Theme</vt:lpstr>
      <vt:lpstr>PowerPoint Presentation</vt:lpstr>
      <vt:lpstr>PowerPoint Presentation</vt:lpstr>
      <vt:lpstr>Networking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#europecooperates screens</dc:title>
  <dc:creator>Petra POLASKOVA</dc:creator>
  <cp:lastModifiedBy>Julie PATENAUDE</cp:lastModifiedBy>
  <cp:revision>3</cp:revision>
  <dcterms:created xsi:type="dcterms:W3CDTF">2006-08-16T00:00:00Z</dcterms:created>
  <dcterms:modified xsi:type="dcterms:W3CDTF">2024-03-21T11:10:22Z</dcterms:modified>
  <dc:identifier>DAF-60r04rU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0x010100311D2DF3EBC7804E8A2B82BBCDA4442D</vt:lpwstr>
  </property>
  <property fmtid="{D5CDD505-2E9C-101B-9397-08002B2CF9AE}" pid="3" name="MediaServiceImageTags">
    <vt:lpwstr/>
  </property>
</Properties>
</file>